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7" r:id="rId3"/>
    <p:sldId id="406" r:id="rId4"/>
    <p:sldId id="404" r:id="rId5"/>
    <p:sldId id="257" r:id="rId6"/>
    <p:sldId id="408" r:id="rId7"/>
    <p:sldId id="405" r:id="rId8"/>
    <p:sldId id="402" r:id="rId9"/>
    <p:sldId id="387" r:id="rId10"/>
    <p:sldId id="399" r:id="rId11"/>
    <p:sldId id="411" r:id="rId12"/>
    <p:sldId id="401" r:id="rId13"/>
    <p:sldId id="3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6F61-837A-4056-B8A9-E77D55962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F4729-F150-49A7-9810-2D8C65CDD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8337-FE41-47D0-BBF7-4387A954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D0D96-017C-4E47-A53A-15D9156B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5174D-4A22-4F48-9296-CF5F037E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320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114D-CA27-4023-86DB-3B64B09E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D462C-2244-4B81-B008-E9DEBB8C6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C37A-F647-4904-AB24-6A04D93D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6645-7792-4D61-85E3-504839FB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B7F-6F02-49D9-8167-C2F29E7D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96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0BEF9-B7FC-4CFD-A7D5-DB3977606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3A00A-ACF2-4B4F-B1E9-0CFF63143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FAB5-4D66-4DBB-834D-74FD7B63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A2FE4-9C42-4061-ACC4-F1F5F1EB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4A7B-1EE5-4FF2-9F55-379AABEA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4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96BF-8DFA-463E-BBBA-ED7A0E1B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E8A31-D34F-4390-A148-889A49E7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2E4B1-628E-4BEB-8D6B-FB302F08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D6DAA-FEE8-4508-B91F-1A462624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B7EE-167A-4F4C-A645-EC834F83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40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15A4-FE1F-499B-9D5D-7CBB5077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5DA3-3949-4CB9-8BD7-A05219AEB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5D48-013B-45C4-A492-BD35E053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5DB4-EB70-455F-A49E-2A9E080E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6DFE9-7495-436B-8525-D5299FC9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89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6F81-C6E8-4E43-8C29-CA6E2A86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B6EC-5DBE-41DB-A7B6-5B8283E51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C8270-CBD5-42DA-A680-696255E88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39ADA-F8DD-465B-A9E6-137CE160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765A9-B7C0-418F-9B6D-2E343E71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2B659-5A4B-418C-996F-38EA98FF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94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D66E-4435-48D8-92D7-E757DB34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7E053-8DE9-4C41-A369-C5FDE4753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7D55B-AB2B-47F2-B588-DF499B0C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B2FA2-E044-4614-A539-2EBA7E922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58BD-13BE-4201-9F20-0DAC61DBE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29C86-0775-4C98-B099-0901C7E9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4534D-E609-43A0-B13B-29CE200C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2A450-38BF-4904-807D-700EE2A3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7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73C5-5917-456F-B0E0-07EF9284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A0F2A-8175-44BA-A4F7-815B2D61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F6EA9-A9CC-48F2-A851-05CE40B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4EAAF-AA74-4CC7-ADF3-1638F4CB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90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A059B-58DD-442B-856D-5D5608CA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7ED21-D702-46E4-8EF1-6B8DB143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0086B-8ECE-4564-9648-7A7504C2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49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E053-28E5-4292-B4B3-FCEE9EF6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577B-C28F-4461-BDA4-A4760C8D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6260F-BA14-4F7F-9C61-2F0E336C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2E001-8B9E-4C9D-9832-350C3841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7C58E-4421-4D10-82E6-08A9C9A3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F6146-EB74-4AEE-ADEC-8CD13836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40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4CA5-C641-49E2-9BEE-7C324338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743F3-793F-479B-B2FC-52D6F10F7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61FB-94C1-43BA-828F-916A40AC0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357-37B5-4EF2-B379-0DBF7C66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2D3D-E6F1-4EBF-8617-2BD38A3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CEE8F-B546-46C8-995F-C7EC62FB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02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F4F74-345B-4B17-8FA8-C9B3EFBA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009F-5C11-4A78-8486-242AC68AC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6496D-0D0A-4A20-9CF8-D256CD846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6D4D-B2AC-4AD8-AF5B-467C96A9460C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0C9AC-7732-4B53-85E5-6586E6229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A6E4-A4C1-4288-984D-2DC0869D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42F2-1F65-44BB-8BCD-FAE34A5D74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1445-3E00-4394-A566-71FBE8EE6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346" y="0"/>
            <a:ext cx="8972811" cy="4334005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br>
              <a:rPr lang="en-AU" sz="3100" dirty="0"/>
            </a:br>
            <a: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  <a:t>Intensification of ambient electric fields by </a:t>
            </a:r>
            <a:b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  <a:t>(1) conducting cylinders  </a:t>
            </a:r>
            <a:b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  <a:t>(2) surface charges on insulating planes.</a:t>
            </a:r>
            <a:br>
              <a:rPr lang="en-AU" sz="27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AU" sz="3100" dirty="0"/>
            </a:br>
            <a:r>
              <a:rPr lang="en-AU" sz="2700" b="1" dirty="0"/>
              <a:t>John J Lowke, Eugene Tam and Anthony Murphy</a:t>
            </a:r>
            <a:r>
              <a:rPr lang="en-AU" sz="2700" dirty="0"/>
              <a:t>.</a:t>
            </a:r>
            <a:br>
              <a:rPr lang="en-AU" sz="2700" dirty="0"/>
            </a:br>
            <a:r>
              <a:rPr lang="en-AU" sz="2700" b="1" dirty="0"/>
              <a:t>CSIRO Manufacturing, Lindfield, Sydney NSW</a:t>
            </a:r>
            <a:br>
              <a:rPr lang="en-AU" sz="3600" dirty="0"/>
            </a:br>
            <a:br>
              <a:rPr lang="en-AU" b="1" u="sng" dirty="0"/>
            </a:br>
            <a:endParaRPr lang="en-A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72CCB7-7817-42B7-AACC-203FE127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56000" r="54945" b="11143"/>
          <a:stretch>
            <a:fillRect/>
          </a:stretch>
        </p:blipFill>
        <p:spPr bwMode="auto">
          <a:xfrm>
            <a:off x="797913" y="3290766"/>
            <a:ext cx="2165859" cy="29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6325E-0E32-49EE-B20D-495A54D5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17" y="3264256"/>
            <a:ext cx="3997668" cy="2968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37ED7-4B98-46AE-8D4E-D2D414A5B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2" t="55535" r="34010"/>
          <a:stretch/>
        </p:blipFill>
        <p:spPr>
          <a:xfrm>
            <a:off x="8771199" y="2873570"/>
            <a:ext cx="2041743" cy="3511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790D49-10A5-47C7-ABC8-C6931D067F24}"/>
              </a:ext>
            </a:extLst>
          </p:cNvPr>
          <p:cNvSpPr txBox="1"/>
          <p:nvPr/>
        </p:nvSpPr>
        <p:spPr>
          <a:xfrm>
            <a:off x="1442196" y="6419482"/>
            <a:ext cx="97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Aircraft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64B81-6CB6-48FE-ACBE-80BA2D916A6C}"/>
              </a:ext>
            </a:extLst>
          </p:cNvPr>
          <p:cNvSpPr txBox="1"/>
          <p:nvPr/>
        </p:nvSpPr>
        <p:spPr>
          <a:xfrm>
            <a:off x="5646144" y="6384982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Hail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7276-6027-4FDE-A71B-F8D1282F6576}"/>
              </a:ext>
            </a:extLst>
          </p:cNvPr>
          <p:cNvSpPr txBox="1"/>
          <p:nvPr/>
        </p:nvSpPr>
        <p:spPr>
          <a:xfrm>
            <a:off x="9469604" y="641948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Mice</a:t>
            </a:r>
          </a:p>
        </p:txBody>
      </p:sp>
    </p:spTree>
    <p:extLst>
      <p:ext uri="{BB962C8B-B14F-4D97-AF65-F5344CB8AC3E}">
        <p14:creationId xmlns:p14="http://schemas.microsoft.com/office/powerpoint/2010/main" val="9181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7FEB6-4ADA-42A6-84FE-86D457D41A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9CBC5-FDC2-47D2-B9E9-7E4101F57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10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F68AA-8A2F-4A49-8F49-B0ECAD265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10"/>
          <a:stretch/>
        </p:blipFill>
        <p:spPr>
          <a:xfrm>
            <a:off x="3283481" y="1423363"/>
            <a:ext cx="5868144" cy="4632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35971-6146-458A-B2C5-FB8D0F464028}"/>
              </a:ext>
            </a:extLst>
          </p:cNvPr>
          <p:cNvSpPr txBox="1"/>
          <p:nvPr/>
        </p:nvSpPr>
        <p:spPr>
          <a:xfrm>
            <a:off x="4088336" y="448612"/>
            <a:ext cx="450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b="1" dirty="0" err="1"/>
              <a:t>Tumors</a:t>
            </a:r>
            <a:r>
              <a:rPr lang="en-AU" sz="2400" b="1" dirty="0"/>
              <a:t> in 5 mice</a:t>
            </a:r>
          </a:p>
          <a:p>
            <a:pPr algn="ctr"/>
            <a:r>
              <a:rPr lang="fr-FR" sz="1600" dirty="0"/>
              <a:t>E </a:t>
            </a:r>
            <a:r>
              <a:rPr lang="fr-FR" sz="1600" dirty="0" err="1"/>
              <a:t>Szili</a:t>
            </a:r>
            <a:r>
              <a:rPr lang="fr-FR" sz="1600" dirty="0"/>
              <a:t>, Plasma Sources </a:t>
            </a:r>
            <a:r>
              <a:rPr lang="fr-FR" sz="1600" dirty="0" err="1"/>
              <a:t>Sci</a:t>
            </a:r>
            <a:r>
              <a:rPr lang="fr-FR" sz="1600" dirty="0"/>
              <a:t>. </a:t>
            </a:r>
            <a:r>
              <a:rPr lang="fr-FR" sz="1600" dirty="0" err="1"/>
              <a:t>Technol</a:t>
            </a:r>
            <a:r>
              <a:rPr lang="fr-FR" sz="1600" dirty="0"/>
              <a:t>. 27 (2018) 01400</a:t>
            </a:r>
            <a:endParaRPr lang="en-AU" sz="1600" b="1" dirty="0"/>
          </a:p>
        </p:txBody>
      </p:sp>
    </p:spTree>
    <p:extLst>
      <p:ext uri="{BB962C8B-B14F-4D97-AF65-F5344CB8AC3E}">
        <p14:creationId xmlns:p14="http://schemas.microsoft.com/office/powerpoint/2010/main" val="849383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11</a:t>
            </a:fld>
            <a:r>
              <a:rPr lang="en-AU" altLang="en-US"/>
              <a:t>  |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3593" y="692697"/>
            <a:ext cx="7000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Ionization and Attachment Coefficients in Air at 1 bar.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"/>
          <a:stretch>
            <a:fillRect/>
          </a:stretch>
        </p:blipFill>
        <p:spPr bwMode="auto">
          <a:xfrm>
            <a:off x="2423592" y="1052737"/>
            <a:ext cx="7389068" cy="521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1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B93FC-F15B-493D-B4AF-ADA83E62399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5894" r="48241" b="71494"/>
          <a:stretch/>
        </p:blipFill>
        <p:spPr>
          <a:xfrm>
            <a:off x="2639616" y="2158706"/>
            <a:ext cx="7368680" cy="4404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C965F-47EC-4F57-B4D9-80257CE26D40}"/>
              </a:ext>
            </a:extLst>
          </p:cNvPr>
          <p:cNvSpPr txBox="1"/>
          <p:nvPr/>
        </p:nvSpPr>
        <p:spPr>
          <a:xfrm>
            <a:off x="1703540" y="591256"/>
            <a:ext cx="9369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Equilibrium Particle Densities</a:t>
            </a:r>
          </a:p>
          <a:p>
            <a:pPr algn="ctr"/>
            <a:r>
              <a:rPr lang="en-AU" sz="2800" b="1" dirty="0"/>
              <a:t>   </a:t>
            </a:r>
            <a:r>
              <a:rPr lang="en-AU" sz="2000" b="1" dirty="0"/>
              <a:t>electrons, positive ions, negative ions and singlet delta metastable molecules</a:t>
            </a:r>
          </a:p>
        </p:txBody>
      </p:sp>
    </p:spTree>
    <p:extLst>
      <p:ext uri="{BB962C8B-B14F-4D97-AF65-F5344CB8AC3E}">
        <p14:creationId xmlns:p14="http://schemas.microsoft.com/office/powerpoint/2010/main" val="362556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D0750-118D-497D-AA85-19DA66197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13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C876C-2F2B-45CE-8305-00428D16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r="4966" b="23784"/>
          <a:stretch/>
        </p:blipFill>
        <p:spPr>
          <a:xfrm>
            <a:off x="1703512" y="1196752"/>
            <a:ext cx="4842402" cy="4922322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ABD5B98-1074-41E9-A97A-B5CA3DDAF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7881" r="16826" b="13793"/>
          <a:stretch/>
        </p:blipFill>
        <p:spPr>
          <a:xfrm rot="16200000">
            <a:off x="5762245" y="655114"/>
            <a:ext cx="3904715" cy="5547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26877-1AAB-4BE6-8F80-A8AD0D788F88}"/>
              </a:ext>
            </a:extLst>
          </p:cNvPr>
          <p:cNvSpPr txBox="1"/>
          <p:nvPr/>
        </p:nvSpPr>
        <p:spPr>
          <a:xfrm>
            <a:off x="7282352" y="5956240"/>
            <a:ext cx="2686954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O</a:t>
            </a:r>
            <a:r>
              <a:rPr lang="en-AU" sz="2000" b="1" baseline="-25000" dirty="0"/>
              <a:t>2</a:t>
            </a:r>
            <a:r>
              <a:rPr lang="en-AU" sz="2000" b="1" dirty="0"/>
              <a:t>(a</a:t>
            </a:r>
            <a:r>
              <a:rPr lang="en-AU" sz="2000" b="1" baseline="30000" dirty="0"/>
              <a:t>1</a:t>
            </a:r>
            <a:r>
              <a:rPr lang="el-GR" sz="2000" b="1" dirty="0"/>
              <a:t>Δ</a:t>
            </a:r>
            <a:r>
              <a:rPr lang="en-AU" sz="2000" b="1" baseline="-25000" dirty="0"/>
              <a:t>g</a:t>
            </a:r>
            <a:r>
              <a:rPr lang="en-AU" sz="2000" b="1" dirty="0"/>
              <a:t>) + O</a:t>
            </a:r>
            <a:r>
              <a:rPr lang="en-AU" sz="2000" b="1" baseline="-25000" dirty="0"/>
              <a:t>2</a:t>
            </a:r>
            <a:r>
              <a:rPr lang="en-AU" sz="3200" b="1" baseline="30000" dirty="0"/>
              <a:t>-</a:t>
            </a:r>
            <a:r>
              <a:rPr lang="en-AU" sz="2000" b="1" dirty="0"/>
              <a:t>→ 2O</a:t>
            </a:r>
            <a:r>
              <a:rPr lang="en-AU" sz="2000" b="1" baseline="-25000" dirty="0"/>
              <a:t>2</a:t>
            </a:r>
            <a:r>
              <a:rPr lang="en-AU" sz="2000" b="1" dirty="0"/>
              <a:t> +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9F5EF-CE4D-4FDF-A917-AF798322112B}"/>
              </a:ext>
            </a:extLst>
          </p:cNvPr>
          <p:cNvSpPr txBox="1"/>
          <p:nvPr/>
        </p:nvSpPr>
        <p:spPr>
          <a:xfrm>
            <a:off x="1703512" y="326621"/>
            <a:ext cx="9454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Singlet Delta Metastable Oxygen Molecules reduce sustaining field in air </a:t>
            </a:r>
          </a:p>
          <a:p>
            <a:r>
              <a:rPr lang="en-AU" sz="2400" b="1" dirty="0"/>
              <a:t>                                    from 25 kV/cm to 5 kV/cm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C1F6E-123D-496D-BC1D-243916795EDD}"/>
              </a:ext>
            </a:extLst>
          </p:cNvPr>
          <p:cNvSpPr txBox="1"/>
          <p:nvPr/>
        </p:nvSpPr>
        <p:spPr>
          <a:xfrm>
            <a:off x="6394119" y="5383237"/>
            <a:ext cx="395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Feser</a:t>
            </a:r>
            <a:r>
              <a:rPr lang="en-AU" dirty="0"/>
              <a:t> and Hughes Electra 117, 23 (1988)</a:t>
            </a:r>
          </a:p>
        </p:txBody>
      </p:sp>
    </p:spTree>
    <p:extLst>
      <p:ext uri="{BB962C8B-B14F-4D97-AF65-F5344CB8AC3E}">
        <p14:creationId xmlns:p14="http://schemas.microsoft.com/office/powerpoint/2010/main" val="226820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851F2-C650-4F65-8F76-72C04A7040F7}"/>
              </a:ext>
            </a:extLst>
          </p:cNvPr>
          <p:cNvSpPr/>
          <p:nvPr/>
        </p:nvSpPr>
        <p:spPr>
          <a:xfrm>
            <a:off x="5486574" y="498117"/>
            <a:ext cx="5198128" cy="627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AU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= Q/4πε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AU" sz="20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A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Q/4πε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A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Total Potential =  E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- Q/4πε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Q = 4πε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E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 Field</a:t>
            </a: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Q/4πε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AU" sz="2000" b="1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A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E</a:t>
            </a:r>
            <a:r>
              <a:rPr lang="en-AU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L/R</a:t>
            </a:r>
            <a:endParaRPr lang="en-A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C593C-069D-4F65-A142-C1D7229B65BD}"/>
              </a:ext>
            </a:extLst>
          </p:cNvPr>
          <p:cNvSpPr/>
          <p:nvPr/>
        </p:nvSpPr>
        <p:spPr>
          <a:xfrm>
            <a:off x="3934525" y="1318141"/>
            <a:ext cx="342900" cy="4819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499AC402-350B-456B-97C6-81D62F345EC0}"/>
              </a:ext>
            </a:extLst>
          </p:cNvPr>
          <p:cNvSpPr/>
          <p:nvPr/>
        </p:nvSpPr>
        <p:spPr>
          <a:xfrm rot="6750945">
            <a:off x="3921111" y="1092238"/>
            <a:ext cx="354330" cy="375920"/>
          </a:xfrm>
          <a:prstGeom prst="chord">
            <a:avLst>
              <a:gd name="adj1" fmla="val 2700000"/>
              <a:gd name="adj2" fmla="val 15868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A45E5-9C93-43B4-BFDB-B5874DDCEC1E}"/>
              </a:ext>
            </a:extLst>
          </p:cNvPr>
          <p:cNvCxnSpPr/>
          <p:nvPr/>
        </p:nvCxnSpPr>
        <p:spPr>
          <a:xfrm flipV="1">
            <a:off x="2568257" y="1133475"/>
            <a:ext cx="45085" cy="22955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2626A2-5F5C-4612-98B2-3B9E98F0B675}"/>
              </a:ext>
            </a:extLst>
          </p:cNvPr>
          <p:cNvCxnSpPr/>
          <p:nvPr/>
        </p:nvCxnSpPr>
        <p:spPr>
          <a:xfrm flipH="1">
            <a:off x="2523172" y="3901895"/>
            <a:ext cx="45085" cy="2247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990F6E-A610-4703-AABF-3A293CA8CB4D}"/>
              </a:ext>
            </a:extLst>
          </p:cNvPr>
          <p:cNvCxnSpPr>
            <a:cxnSpLocks/>
          </p:cNvCxnSpPr>
          <p:nvPr/>
        </p:nvCxnSpPr>
        <p:spPr>
          <a:xfrm flipV="1">
            <a:off x="1032051" y="6159320"/>
            <a:ext cx="4454523" cy="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C7630D-AF32-416D-85CD-9D0B8DD9C0AB}"/>
              </a:ext>
            </a:extLst>
          </p:cNvPr>
          <p:cNvSpPr/>
          <p:nvPr/>
        </p:nvSpPr>
        <p:spPr>
          <a:xfrm>
            <a:off x="1029168" y="5783768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FDB36-5318-413F-8A31-517E5739492E}"/>
              </a:ext>
            </a:extLst>
          </p:cNvPr>
          <p:cNvSpPr/>
          <p:nvPr/>
        </p:nvSpPr>
        <p:spPr>
          <a:xfrm>
            <a:off x="2404489" y="3480781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1EB4D-1BF5-4193-BFFA-15A5EF60B9D8}"/>
              </a:ext>
            </a:extLst>
          </p:cNvPr>
          <p:cNvSpPr/>
          <p:nvPr/>
        </p:nvSpPr>
        <p:spPr>
          <a:xfrm>
            <a:off x="943406" y="112277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E</a:t>
            </a:r>
            <a:r>
              <a:rPr lang="en-AU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D95030-049B-4D6B-955B-F126F90ADF75}"/>
              </a:ext>
            </a:extLst>
          </p:cNvPr>
          <p:cNvSpPr/>
          <p:nvPr/>
        </p:nvSpPr>
        <p:spPr>
          <a:xfrm>
            <a:off x="4551621" y="310341"/>
            <a:ext cx="351282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 Electric Field = E</a:t>
            </a:r>
            <a:r>
              <a:rPr lang="en-AU" sz="2400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A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4F334-6CAB-4E27-93EA-D0F98F1DBF19}"/>
              </a:ext>
            </a:extLst>
          </p:cNvPr>
          <p:cNvSpPr txBox="1"/>
          <p:nvPr/>
        </p:nvSpPr>
        <p:spPr>
          <a:xfrm>
            <a:off x="442034" y="780341"/>
            <a:ext cx="192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Ambient Potential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5D164-F5EC-45F0-ACD3-CE3908015578}"/>
              </a:ext>
            </a:extLst>
          </p:cNvPr>
          <p:cNvSpPr/>
          <p:nvPr/>
        </p:nvSpPr>
        <p:spPr>
          <a:xfrm>
            <a:off x="4465186" y="981727"/>
            <a:ext cx="1566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Total Potential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18142-4072-4811-8E76-599BDFED4C9C}"/>
              </a:ext>
            </a:extLst>
          </p:cNvPr>
          <p:cNvSpPr/>
          <p:nvPr/>
        </p:nvSpPr>
        <p:spPr>
          <a:xfrm>
            <a:off x="4758469" y="1280198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EB7407-77C0-4D93-BCB2-49E3A1CFDE57}"/>
              </a:ext>
            </a:extLst>
          </p:cNvPr>
          <p:cNvSpPr/>
          <p:nvPr/>
        </p:nvSpPr>
        <p:spPr>
          <a:xfrm>
            <a:off x="4689520" y="5783768"/>
            <a:ext cx="65915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0</a:t>
            </a:r>
            <a:endParaRPr lang="en-A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B72E1-3676-43BC-A97A-40D9FC176F40}"/>
              </a:ext>
            </a:extLst>
          </p:cNvPr>
          <p:cNvSpPr txBox="1"/>
          <p:nvPr/>
        </p:nvSpPr>
        <p:spPr>
          <a:xfrm>
            <a:off x="3585409" y="719119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Q   _ </a:t>
            </a:r>
          </a:p>
          <a:p>
            <a:r>
              <a:rPr lang="en-AU" b="1" dirty="0"/>
              <a:t> _ 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3180D-77CA-4504-A614-63B29D9066C2}"/>
              </a:ext>
            </a:extLst>
          </p:cNvPr>
          <p:cNvSpPr txBox="1"/>
          <p:nvPr/>
        </p:nvSpPr>
        <p:spPr>
          <a:xfrm>
            <a:off x="7460589" y="1057434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Potential from Charges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D76E23-13C2-4915-BA07-F1F11967BA28}"/>
              </a:ext>
            </a:extLst>
          </p:cNvPr>
          <p:cNvCxnSpPr>
            <a:cxnSpLocks/>
          </p:cNvCxnSpPr>
          <p:nvPr/>
        </p:nvCxnSpPr>
        <p:spPr>
          <a:xfrm>
            <a:off x="3767379" y="6402746"/>
            <a:ext cx="5723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63CD92-D740-4362-B939-693C4405595A}"/>
              </a:ext>
            </a:extLst>
          </p:cNvPr>
          <p:cNvCxnSpPr>
            <a:cxnSpLocks/>
          </p:cNvCxnSpPr>
          <p:nvPr/>
        </p:nvCxnSpPr>
        <p:spPr>
          <a:xfrm>
            <a:off x="3882979" y="6530178"/>
            <a:ext cx="388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A26E99-7B8F-4001-B525-04FE5ACB6BBB}"/>
              </a:ext>
            </a:extLst>
          </p:cNvPr>
          <p:cNvCxnSpPr>
            <a:cxnSpLocks/>
          </p:cNvCxnSpPr>
          <p:nvPr/>
        </p:nvCxnSpPr>
        <p:spPr>
          <a:xfrm>
            <a:off x="4001231" y="6627169"/>
            <a:ext cx="15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7EFE60-44B9-4187-A595-ED34EEB54906}"/>
              </a:ext>
            </a:extLst>
          </p:cNvPr>
          <p:cNvCxnSpPr>
            <a:cxnSpLocks/>
          </p:cNvCxnSpPr>
          <p:nvPr/>
        </p:nvCxnSpPr>
        <p:spPr>
          <a:xfrm flipV="1">
            <a:off x="4077431" y="6137184"/>
            <a:ext cx="0" cy="2394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21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C1AEF-2BAE-4421-96F4-F41FE5F0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71" y="704109"/>
            <a:ext cx="6949992" cy="4325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5FC4F3-0B28-44D6-BCA6-929AA0250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477" y="114300"/>
            <a:ext cx="2176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7FEFDDF-862A-4ED2-A3FE-5FA670B9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10411" r="364"/>
          <a:stretch/>
        </p:blipFill>
        <p:spPr>
          <a:xfrm>
            <a:off x="325677" y="921282"/>
            <a:ext cx="8455068" cy="6144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E228A-0DF0-4A80-8D08-5054E503A8C6}"/>
              </a:ext>
            </a:extLst>
          </p:cNvPr>
          <p:cNvSpPr txBox="1"/>
          <p:nvPr/>
        </p:nvSpPr>
        <p:spPr>
          <a:xfrm>
            <a:off x="7528143" y="1678488"/>
            <a:ext cx="3907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From C. </a:t>
            </a:r>
            <a:r>
              <a:rPr lang="en-AU" dirty="0" err="1"/>
              <a:t>Karch</a:t>
            </a:r>
            <a:r>
              <a:rPr lang="en-AU" dirty="0"/>
              <a:t> et al, </a:t>
            </a:r>
            <a:r>
              <a:rPr lang="en-AU" dirty="0" err="1"/>
              <a:t>Deutscher</a:t>
            </a:r>
            <a:r>
              <a:rPr lang="en-AU" dirty="0"/>
              <a:t> </a:t>
            </a:r>
            <a:r>
              <a:rPr lang="en-AU" dirty="0" err="1"/>
              <a:t>Luft</a:t>
            </a:r>
            <a:r>
              <a:rPr lang="en-AU" dirty="0"/>
              <a:t> und </a:t>
            </a:r>
          </a:p>
          <a:p>
            <a:r>
              <a:rPr lang="en-AU" dirty="0" err="1"/>
              <a:t>Raumfahrtkongress</a:t>
            </a:r>
            <a:r>
              <a:rPr lang="en-AU" dirty="0"/>
              <a:t> 2012 Doc 450139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2BB31-E2A8-4A42-AED6-63F4972566A4}"/>
              </a:ext>
            </a:extLst>
          </p:cNvPr>
          <p:cNvSpPr txBox="1"/>
          <p:nvPr/>
        </p:nvSpPr>
        <p:spPr>
          <a:xfrm>
            <a:off x="7766137" y="3670126"/>
            <a:ext cx="3573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Background Field  0.1 MV/m</a:t>
            </a:r>
          </a:p>
          <a:p>
            <a:r>
              <a:rPr lang="en-AU" sz="2000" b="1" dirty="0"/>
              <a:t>Fields accentuated to 2.6 MV/m</a:t>
            </a:r>
          </a:p>
          <a:p>
            <a:r>
              <a:rPr lang="en-AU" sz="2000" b="1" dirty="0"/>
              <a:t>For Airbus fuselage</a:t>
            </a:r>
          </a:p>
        </p:txBody>
      </p:sp>
    </p:spTree>
    <p:extLst>
      <p:ext uri="{BB962C8B-B14F-4D97-AF65-F5344CB8AC3E}">
        <p14:creationId xmlns:p14="http://schemas.microsoft.com/office/powerpoint/2010/main" val="293675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0DA3-A0CF-41EA-84A1-20B7259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3877" cy="1325563"/>
          </a:xfrm>
        </p:spPr>
        <p:txBody>
          <a:bodyPr>
            <a:normAutofit/>
          </a:bodyPr>
          <a:lstStyle/>
          <a:p>
            <a:r>
              <a:rPr lang="en-AU" sz="3200" b="1" dirty="0"/>
              <a:t>Lightning initiated by aircraft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622EE6-B700-4E46-AA50-B1727503D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56000" r="54945" b="11143"/>
          <a:stretch>
            <a:fillRect/>
          </a:stretch>
        </p:blipFill>
        <p:spPr bwMode="auto">
          <a:xfrm>
            <a:off x="3921381" y="1954768"/>
            <a:ext cx="3356241" cy="453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7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4635C-24BE-4886-82E3-1E0E5950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1" y="1348783"/>
            <a:ext cx="6795373" cy="504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94D58-6390-4113-B551-653324E42487}"/>
              </a:ext>
            </a:extLst>
          </p:cNvPr>
          <p:cNvSpPr txBox="1"/>
          <p:nvPr/>
        </p:nvSpPr>
        <p:spPr>
          <a:xfrm>
            <a:off x="5269282" y="575945"/>
            <a:ext cx="82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Hail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1A2F5-3BE8-453B-92D2-E5B1E1758860}"/>
              </a:ext>
            </a:extLst>
          </p:cNvPr>
          <p:cNvSpPr txBox="1"/>
          <p:nvPr/>
        </p:nvSpPr>
        <p:spPr>
          <a:xfrm>
            <a:off x="8054235" y="1615858"/>
            <a:ext cx="3903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“Prediction of Lightning Inception”</a:t>
            </a:r>
          </a:p>
          <a:p>
            <a:r>
              <a:rPr lang="en-AU" sz="2000" b="1" dirty="0"/>
              <a:t>Phys Rev Letters 115, 015002, 2015</a:t>
            </a:r>
          </a:p>
          <a:p>
            <a:r>
              <a:rPr lang="en-AU" sz="2000" b="1" dirty="0" err="1"/>
              <a:t>Ete</a:t>
            </a:r>
            <a:r>
              <a:rPr lang="en-AU" sz="2000" b="1" dirty="0"/>
              <a:t> Ebert et 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465EF-6D6D-43E3-9914-726F05F9A07F}"/>
              </a:ext>
            </a:extLst>
          </p:cNvPr>
          <p:cNvSpPr txBox="1"/>
          <p:nvPr/>
        </p:nvSpPr>
        <p:spPr>
          <a:xfrm>
            <a:off x="7948468" y="3518594"/>
            <a:ext cx="4115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The Physics and Chemistry of Clouds.</a:t>
            </a:r>
          </a:p>
          <a:p>
            <a:r>
              <a:rPr lang="en-AU" sz="2000" b="1" dirty="0"/>
              <a:t>D Lamb and J </a:t>
            </a:r>
            <a:r>
              <a:rPr lang="en-AU" sz="2000" b="1" dirty="0" err="1"/>
              <a:t>Verlinde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180615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C3921-2A5B-4CA1-9C0E-063CD0C6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28" y="1949777"/>
            <a:ext cx="3811029" cy="3480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8962B-C2C6-4F59-A5C5-7DE7DBA1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72" y="1125275"/>
            <a:ext cx="2704586" cy="47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4D442-1FA7-49D5-AAD2-315589686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F272F-BAC6-4DE8-B211-B53D5F4D0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8</a:t>
            </a:fld>
            <a:r>
              <a:rPr lang="en-AU" altLang="en-US"/>
              <a:t>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01C8C-BB88-4641-8C04-36A5116D63EB}"/>
              </a:ext>
            </a:extLst>
          </p:cNvPr>
          <p:cNvSpPr/>
          <p:nvPr/>
        </p:nvSpPr>
        <p:spPr>
          <a:xfrm>
            <a:off x="3863752" y="1772816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F478B-0038-4CC2-AF3D-C0E69CCCC397}"/>
              </a:ext>
            </a:extLst>
          </p:cNvPr>
          <p:cNvSpPr/>
          <p:nvPr/>
        </p:nvSpPr>
        <p:spPr>
          <a:xfrm>
            <a:off x="8231947" y="1844824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E99B-DD34-4329-9F2D-ED765E4926CD}"/>
              </a:ext>
            </a:extLst>
          </p:cNvPr>
          <p:cNvSpPr txBox="1"/>
          <p:nvPr/>
        </p:nvSpPr>
        <p:spPr>
          <a:xfrm>
            <a:off x="3234496" y="629651"/>
            <a:ext cx="5402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Charges collected on Insulating Windows</a:t>
            </a:r>
          </a:p>
          <a:p>
            <a:pPr algn="ctr"/>
            <a:r>
              <a:rPr lang="en-AU" sz="2400" b="1" dirty="0"/>
              <a:t> amplify background fields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00A1A-E03B-47D8-86A3-D4D7DD1AC726}"/>
              </a:ext>
            </a:extLst>
          </p:cNvPr>
          <p:cNvSpPr txBox="1"/>
          <p:nvPr/>
        </p:nvSpPr>
        <p:spPr>
          <a:xfrm>
            <a:off x="2327734" y="459512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0E36C-4EF1-490D-BE9E-83ECF286B36C}"/>
              </a:ext>
            </a:extLst>
          </p:cNvPr>
          <p:cNvSpPr txBox="1"/>
          <p:nvPr/>
        </p:nvSpPr>
        <p:spPr>
          <a:xfrm>
            <a:off x="4620843" y="459909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FBBF2-A79C-4E8F-B438-45FDB4D83BEC}"/>
              </a:ext>
            </a:extLst>
          </p:cNvPr>
          <p:cNvSpPr txBox="1"/>
          <p:nvPr/>
        </p:nvSpPr>
        <p:spPr>
          <a:xfrm>
            <a:off x="8794744" y="46409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2E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6AB64-E43C-403F-9DDB-838471BE13F1}"/>
              </a:ext>
            </a:extLst>
          </p:cNvPr>
          <p:cNvSpPr txBox="1"/>
          <p:nvPr/>
        </p:nvSpPr>
        <p:spPr>
          <a:xfrm>
            <a:off x="6744180" y="4640992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 zero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CA985-E1DC-47C3-A79A-A292A7B2D9E9}"/>
              </a:ext>
            </a:extLst>
          </p:cNvPr>
          <p:cNvSpPr txBox="1"/>
          <p:nvPr/>
        </p:nvSpPr>
        <p:spPr>
          <a:xfrm>
            <a:off x="7882908" y="2354084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258ED-EAF0-46C6-84CA-0E3EDDAFBB66}"/>
              </a:ext>
            </a:extLst>
          </p:cNvPr>
          <p:cNvSpPr/>
          <p:nvPr/>
        </p:nvSpPr>
        <p:spPr>
          <a:xfrm>
            <a:off x="7857693" y="311160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99D2BA-F750-42B4-9702-06955CA301B9}"/>
              </a:ext>
            </a:extLst>
          </p:cNvPr>
          <p:cNvSpPr/>
          <p:nvPr/>
        </p:nvSpPr>
        <p:spPr>
          <a:xfrm>
            <a:off x="7892089" y="4068137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9603BB-D767-4466-9B91-34A28CDB18AF}"/>
              </a:ext>
            </a:extLst>
          </p:cNvPr>
          <p:cNvCxnSpPr>
            <a:cxnSpLocks/>
          </p:cNvCxnSpPr>
          <p:nvPr/>
        </p:nvCxnSpPr>
        <p:spPr>
          <a:xfrm>
            <a:off x="2327734" y="2177369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AFFFD1-43A5-40FE-AAF4-CCB04189641D}"/>
              </a:ext>
            </a:extLst>
          </p:cNvPr>
          <p:cNvCxnSpPr>
            <a:cxnSpLocks/>
          </p:cNvCxnSpPr>
          <p:nvPr/>
        </p:nvCxnSpPr>
        <p:spPr>
          <a:xfrm>
            <a:off x="6677863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67C647-9E75-4937-BFF6-135437AB7DB9}"/>
              </a:ext>
            </a:extLst>
          </p:cNvPr>
          <p:cNvCxnSpPr>
            <a:cxnSpLocks/>
          </p:cNvCxnSpPr>
          <p:nvPr/>
        </p:nvCxnSpPr>
        <p:spPr>
          <a:xfrm>
            <a:off x="2293213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11C5B-9851-46F4-AF91-90D4D92645D7}"/>
              </a:ext>
            </a:extLst>
          </p:cNvPr>
          <p:cNvCxnSpPr>
            <a:cxnSpLocks/>
          </p:cNvCxnSpPr>
          <p:nvPr/>
        </p:nvCxnSpPr>
        <p:spPr>
          <a:xfrm>
            <a:off x="4007769" y="218128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94CB28-CF9B-46CE-80BA-6A50B74DD20F}"/>
              </a:ext>
            </a:extLst>
          </p:cNvPr>
          <p:cNvCxnSpPr>
            <a:cxnSpLocks/>
          </p:cNvCxnSpPr>
          <p:nvPr/>
        </p:nvCxnSpPr>
        <p:spPr>
          <a:xfrm>
            <a:off x="2293213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7783140-70E4-4DF4-B5B6-2951E76E5165}"/>
              </a:ext>
            </a:extLst>
          </p:cNvPr>
          <p:cNvCxnSpPr>
            <a:cxnSpLocks/>
          </p:cNvCxnSpPr>
          <p:nvPr/>
        </p:nvCxnSpPr>
        <p:spPr>
          <a:xfrm>
            <a:off x="4016153" y="2938233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28FDB8-7F14-4AE0-97D3-897B92ADE735}"/>
              </a:ext>
            </a:extLst>
          </p:cNvPr>
          <p:cNvCxnSpPr>
            <a:cxnSpLocks/>
          </p:cNvCxnSpPr>
          <p:nvPr/>
        </p:nvCxnSpPr>
        <p:spPr>
          <a:xfrm>
            <a:off x="6676118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77ABA6C-BCB4-4689-B98E-4887B16F065E}"/>
              </a:ext>
            </a:extLst>
          </p:cNvPr>
          <p:cNvCxnSpPr>
            <a:cxnSpLocks/>
          </p:cNvCxnSpPr>
          <p:nvPr/>
        </p:nvCxnSpPr>
        <p:spPr>
          <a:xfrm>
            <a:off x="6695926" y="38563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8E49F2E-F18A-4018-B7B1-DB50B517B488}"/>
              </a:ext>
            </a:extLst>
          </p:cNvPr>
          <p:cNvCxnSpPr>
            <a:cxnSpLocks/>
          </p:cNvCxnSpPr>
          <p:nvPr/>
        </p:nvCxnSpPr>
        <p:spPr>
          <a:xfrm>
            <a:off x="4016153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825C7B-66EF-47FF-AD5D-F6C3B97B13A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770257" y="4293097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1628F-06BB-46C9-89DA-69E752F64B23}"/>
              </a:ext>
            </a:extLst>
          </p:cNvPr>
          <p:cNvCxnSpPr>
            <a:cxnSpLocks/>
          </p:cNvCxnSpPr>
          <p:nvPr/>
        </p:nvCxnSpPr>
        <p:spPr>
          <a:xfrm>
            <a:off x="8398032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78D14A-9C2A-428E-AF7E-F8BB0E5F92D1}"/>
              </a:ext>
            </a:extLst>
          </p:cNvPr>
          <p:cNvCxnSpPr>
            <a:cxnSpLocks/>
          </p:cNvCxnSpPr>
          <p:nvPr/>
        </p:nvCxnSpPr>
        <p:spPr>
          <a:xfrm>
            <a:off x="8375964" y="260383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394CC0-8BFF-418A-A70D-B9F733625CBA}"/>
              </a:ext>
            </a:extLst>
          </p:cNvPr>
          <p:cNvCxnSpPr>
            <a:cxnSpLocks/>
          </p:cNvCxnSpPr>
          <p:nvPr/>
        </p:nvCxnSpPr>
        <p:spPr>
          <a:xfrm>
            <a:off x="8398032" y="2933901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B239A7-7692-4A1A-BDE1-F34880114A34}"/>
              </a:ext>
            </a:extLst>
          </p:cNvPr>
          <p:cNvCxnSpPr>
            <a:cxnSpLocks/>
          </p:cNvCxnSpPr>
          <p:nvPr/>
        </p:nvCxnSpPr>
        <p:spPr>
          <a:xfrm>
            <a:off x="8398032" y="338875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0EE554-0D42-4825-93B3-9BA201BE1A42}"/>
              </a:ext>
            </a:extLst>
          </p:cNvPr>
          <p:cNvCxnSpPr>
            <a:cxnSpLocks/>
          </p:cNvCxnSpPr>
          <p:nvPr/>
        </p:nvCxnSpPr>
        <p:spPr>
          <a:xfrm>
            <a:off x="8398032" y="383370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74A5C4-15DC-407F-9AFF-4C10444DD4F9}"/>
              </a:ext>
            </a:extLst>
          </p:cNvPr>
          <p:cNvCxnSpPr>
            <a:cxnSpLocks/>
          </p:cNvCxnSpPr>
          <p:nvPr/>
        </p:nvCxnSpPr>
        <p:spPr>
          <a:xfrm>
            <a:off x="8375964" y="429309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4A6E31-0B1A-4488-99D1-F359EB8F323A}"/>
              </a:ext>
            </a:extLst>
          </p:cNvPr>
          <p:cNvCxnSpPr>
            <a:cxnSpLocks/>
          </p:cNvCxnSpPr>
          <p:nvPr/>
        </p:nvCxnSpPr>
        <p:spPr>
          <a:xfrm flipH="1" flipV="1">
            <a:off x="6761076" y="3334180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2BE2AE-647F-43E0-AEF3-AC4723A22AF0}"/>
              </a:ext>
            </a:extLst>
          </p:cNvPr>
          <p:cNvCxnSpPr>
            <a:cxnSpLocks/>
          </p:cNvCxnSpPr>
          <p:nvPr/>
        </p:nvCxnSpPr>
        <p:spPr>
          <a:xfrm flipH="1" flipV="1">
            <a:off x="6718075" y="2582114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3005A-A04C-42C0-881F-35EB7B87D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9</a:t>
            </a:fld>
            <a:r>
              <a:rPr lang="en-AU" altLang="en-US"/>
              <a:t>  |</a:t>
            </a:r>
          </a:p>
        </p:txBody>
      </p:sp>
      <p:pic>
        <p:nvPicPr>
          <p:cNvPr id="1026" name="Picture 5" descr="InitialNegIon">
            <a:extLst>
              <a:ext uri="{FF2B5EF4-FFF2-40B4-BE49-F238E27FC236}">
                <a16:creationId xmlns:a16="http://schemas.microsoft.com/office/drawing/2014/main" id="{CA2F9C36-F1BC-41D3-92A2-2AA155F4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r="30315" b="2931"/>
          <a:stretch>
            <a:fillRect/>
          </a:stretch>
        </p:blipFill>
        <p:spPr bwMode="auto">
          <a:xfrm>
            <a:off x="1989351" y="1345709"/>
            <a:ext cx="2049249" cy="438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 descr="InitField">
            <a:extLst>
              <a:ext uri="{FF2B5EF4-FFF2-40B4-BE49-F238E27FC236}">
                <a16:creationId xmlns:a16="http://schemas.microsoft.com/office/drawing/2014/main" id="{5233F5C4-EFE3-4E81-8F05-5D16B96F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9857"/>
          <a:stretch>
            <a:fillRect/>
          </a:stretch>
        </p:blipFill>
        <p:spPr bwMode="auto">
          <a:xfrm>
            <a:off x="5866436" y="1360590"/>
            <a:ext cx="4183775" cy="488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C8E487-CD5A-4EBB-A35C-E809405DF6EA}"/>
              </a:ext>
            </a:extLst>
          </p:cNvPr>
          <p:cNvSpPr/>
          <p:nvPr/>
        </p:nvSpPr>
        <p:spPr>
          <a:xfrm>
            <a:off x="3265918" y="71922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dirty="0"/>
              <a:t>Charges collected on surfaces can</a:t>
            </a:r>
          </a:p>
          <a:p>
            <a:pPr algn="ctr"/>
            <a:r>
              <a:rPr lang="en-AU" sz="2400" b="1" dirty="0"/>
              <a:t> double background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AEA9F-CA40-4848-82BC-872E9D000F11}"/>
              </a:ext>
            </a:extLst>
          </p:cNvPr>
          <p:cNvSpPr txBox="1"/>
          <p:nvPr/>
        </p:nvSpPr>
        <p:spPr>
          <a:xfrm>
            <a:off x="1515650" y="5898896"/>
            <a:ext cx="736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Log Charge Densities; /cc                                        Electric fields;  kV/cm</a:t>
            </a:r>
          </a:p>
        </p:txBody>
      </p:sp>
    </p:spTree>
    <p:extLst>
      <p:ext uri="{BB962C8B-B14F-4D97-AF65-F5344CB8AC3E}">
        <p14:creationId xmlns:p14="http://schemas.microsoft.com/office/powerpoint/2010/main" val="262138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296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                         Intensification of ambient electric fields by  (1) conducting cylinders   (2) surface charges on insulating planes.  John J Lowke, Eugene Tam and Anthony Murphy. CSIRO Manufacturing, Lindfield, Sydney NSW  </vt:lpstr>
      <vt:lpstr>PowerPoint Presentation</vt:lpstr>
      <vt:lpstr>PowerPoint Presentation</vt:lpstr>
      <vt:lpstr>PowerPoint Presentation</vt:lpstr>
      <vt:lpstr>Lightning initiated by aircraft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Intensification of ambient electric fields by (1) conducting cylinders and (2) surface charges on insulating planes.                1     John J Lowke218, Lindfield, NSW John J Lowke, Eugene Tam John J Lowke, Eugene Tam and Anthony Murphy   John J Lowke, Eugene Tam and Anthony Murphy. CSIRO Manufacturing, Lindfield  </dc:title>
  <dc:creator>Lowke, John (Manufacturing, Lindfield)</dc:creator>
  <cp:lastModifiedBy>Lowke, John (Manufacturing, Lindfield)</cp:lastModifiedBy>
  <cp:revision>38</cp:revision>
  <dcterms:created xsi:type="dcterms:W3CDTF">2020-02-03T06:14:57Z</dcterms:created>
  <dcterms:modified xsi:type="dcterms:W3CDTF">2020-02-10T01:00:40Z</dcterms:modified>
</cp:coreProperties>
</file>